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2" r:id="rId10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792">
          <p15:clr>
            <a:srgbClr val="A4A3A4"/>
          </p15:clr>
        </p15:guide>
        <p15:guide id="2" pos="192">
          <p15:clr>
            <a:srgbClr val="A4A3A4"/>
          </p15:clr>
        </p15:guide>
        <p15:guide id="3" orient="horz" pos="1080">
          <p15:clr>
            <a:srgbClr val="A4A3A4"/>
          </p15:clr>
        </p15:guide>
      </p15:sldGuideLst>
    </p:ext>
    <p:ext uri="http://customooxmlschemas.google.com/">
      <go:slidesCustomData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xmlns="" r:id="rId220" roundtripDataSignature="AMtx7miWNY2LB4ETJwrL8F0N+EK9hEhqU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792"/>
        <p:guide pos="192"/>
        <p:guide orient="horz" pos="10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3" Type="http://schemas.openxmlformats.org/officeDocument/2006/relationships/slide" Target="slides/slide2.xml" /><Relationship Id="rId222" Type="http://schemas.openxmlformats.org/officeDocument/2006/relationships/viewProps" Target="viewProps.xml" /><Relationship Id="rId7" Type="http://schemas.openxmlformats.org/officeDocument/2006/relationships/slide" Target="slides/slide6.xml" /><Relationship Id="rId2" Type="http://schemas.openxmlformats.org/officeDocument/2006/relationships/slide" Target="slides/slide1.xml" /><Relationship Id="rId221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notesMaster" Target="notesMasters/notesMaster1.xml" /><Relationship Id="rId220" Type="http://customschemas.google.com/relationships/presentationmetadata" Target="metadata" /><Relationship Id="rId5" Type="http://schemas.openxmlformats.org/officeDocument/2006/relationships/slide" Target="slides/slide4.xml" /><Relationship Id="rId10" Type="http://schemas.openxmlformats.org/officeDocument/2006/relationships/slide" Target="slides/slide9.xml" /><Relationship Id="rId224" Type="http://schemas.openxmlformats.org/officeDocument/2006/relationships/tableStyles" Target="tableStyles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223" Type="http://schemas.openxmlformats.org/officeDocument/2006/relationships/theme" Target="theme/theme1.xml" /></Relationships>
</file>

<file path=ppt/media/image1.png>
</file>

<file path=ppt/media/image10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D58A21-C961-4651-A4EF-EB052206D78D}" type="datetimeFigureOut">
              <a:rPr lang="en-IN" smtClean="0"/>
              <a:t>01-08-2025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B5AEC7-15E0-410F-955E-2B5DFE7874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19126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341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78783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Title and 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18775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82664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 /><Relationship Id="rId7" Type="http://schemas.openxmlformats.org/officeDocument/2006/relationships/image" Target="../media/image2.jpeg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image" Target="../media/image1.png" /><Relationship Id="rId5" Type="http://schemas.openxmlformats.org/officeDocument/2006/relationships/theme" Target="../theme/theme1.xml" /><Relationship Id="rId4" Type="http://schemas.openxmlformats.org/officeDocument/2006/relationships/slideLayout" Target="../slideLayouts/slideLayout4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10;p4" descr="A close up of a sign&#10;&#10;Description automatically generated">
            <a:extLst>
              <a:ext uri="{FF2B5EF4-FFF2-40B4-BE49-F238E27FC236}">
                <a16:creationId xmlns:a16="http://schemas.microsoft.com/office/drawing/2014/main" id="{CE849A3B-BCF0-B774-F89E-81965C71F93E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0072688" y="78002"/>
            <a:ext cx="1800225" cy="575514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E153E6A6-60E4-FE14-1CBC-8CC211274D1C}"/>
              </a:ext>
            </a:extLst>
          </p:cNvPr>
          <p:cNvSpPr/>
          <p:nvPr/>
        </p:nvSpPr>
        <p:spPr>
          <a:xfrm>
            <a:off x="1" y="0"/>
            <a:ext cx="9829800" cy="717630"/>
          </a:xfrm>
          <a:prstGeom prst="rect">
            <a:avLst/>
          </a:prstGeom>
          <a:solidFill>
            <a:srgbClr val="213264"/>
          </a:solidFill>
          <a:ln>
            <a:solidFill>
              <a:srgbClr val="2132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C7CE881-772B-9023-3054-4B219B75D755}"/>
              </a:ext>
            </a:extLst>
          </p:cNvPr>
          <p:cNvSpPr/>
          <p:nvPr/>
        </p:nvSpPr>
        <p:spPr>
          <a:xfrm>
            <a:off x="9888967" y="-419"/>
            <a:ext cx="112283" cy="732357"/>
          </a:xfrm>
          <a:prstGeom prst="rect">
            <a:avLst/>
          </a:prstGeom>
          <a:solidFill>
            <a:srgbClr val="7FBA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31" name="Picture 30" descr="A blue and white background&#10;&#10;Description automatically generated with medium confidence">
            <a:extLst>
              <a:ext uri="{FF2B5EF4-FFF2-40B4-BE49-F238E27FC236}">
                <a16:creationId xmlns:a16="http://schemas.microsoft.com/office/drawing/2014/main" id="{16A7B69A-9B14-87FE-841D-37F0A91D141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 amt="16000"/>
          </a:blip>
          <a:srcRect t="24724" r="1619" b="63695"/>
          <a:stretch/>
        </p:blipFill>
        <p:spPr>
          <a:xfrm>
            <a:off x="0" y="-1"/>
            <a:ext cx="9839325" cy="72390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7B91A16-5D54-2FC0-B0FD-A78085FC1313}"/>
              </a:ext>
            </a:extLst>
          </p:cNvPr>
          <p:cNvSpPr/>
          <p:nvPr/>
        </p:nvSpPr>
        <p:spPr>
          <a:xfrm>
            <a:off x="11925300" y="-419"/>
            <a:ext cx="266700" cy="732357"/>
          </a:xfrm>
          <a:prstGeom prst="rect">
            <a:avLst/>
          </a:prstGeom>
          <a:solidFill>
            <a:srgbClr val="FE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7" r:id="rId1"/>
    <p:sldLayoutId id="2147483701" r:id="rId2"/>
    <p:sldLayoutId id="2147483714" r:id="rId3"/>
    <p:sldLayoutId id="2147483727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2" Type="http://schemas.openxmlformats.org/officeDocument/2006/relationships/image" Target="../media/image3.jpeg" /><Relationship Id="rId1" Type="http://schemas.openxmlformats.org/officeDocument/2006/relationships/slideLayout" Target="../slideLayouts/slideLayout1.xml" /><Relationship Id="rId4" Type="http://schemas.openxmlformats.org/officeDocument/2006/relationships/image" Target="../media/image5.png" 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 /><Relationship Id="rId1" Type="http://schemas.openxmlformats.org/officeDocument/2006/relationships/slideLayout" Target="../slideLayouts/slideLayout2.xml" 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 /><Relationship Id="rId1" Type="http://schemas.openxmlformats.org/officeDocument/2006/relationships/slideLayout" Target="../slideLayouts/slideLayout1.xml" 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 /><Relationship Id="rId1" Type="http://schemas.openxmlformats.org/officeDocument/2006/relationships/slideLayout" Target="../slideLayouts/slideLayout1.xml" 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uryansh-Dhama" TargetMode="External" /><Relationship Id="rId2" Type="http://schemas.openxmlformats.org/officeDocument/2006/relationships/hyperlink" Target="https://github.com/Suryansh-Dhama/EV-Vehicle-Charging-Demand-Prediction" TargetMode="External" /><Relationship Id="rId1" Type="http://schemas.openxmlformats.org/officeDocument/2006/relationships/slideLayout" Target="../slideLayouts/slideLayout1.xml" 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 /><Relationship Id="rId1" Type="http://schemas.openxmlformats.org/officeDocument/2006/relationships/slideLayout" Target="../slideLayouts/slideLayout1.xml" 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 /><Relationship Id="rId1" Type="http://schemas.openxmlformats.org/officeDocument/2006/relationships/slideLayout" Target="../slideLayouts/slideLayout1.xml" 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erson sitting at a desk with a computer&#10;&#10;Description automatically generated">
            <a:extLst>
              <a:ext uri="{FF2B5EF4-FFF2-40B4-BE49-F238E27FC236}">
                <a16:creationId xmlns:a16="http://schemas.microsoft.com/office/drawing/2014/main" id="{07B8740D-C76F-46FC-AEFB-23FB0614DB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1857762-AD52-483C-B3E1-635C5BBC6F2F}"/>
              </a:ext>
            </a:extLst>
          </p:cNvPr>
          <p:cNvSpPr/>
          <p:nvPr/>
        </p:nvSpPr>
        <p:spPr>
          <a:xfrm>
            <a:off x="5873750" y="584200"/>
            <a:ext cx="4673600" cy="977900"/>
          </a:xfrm>
          <a:prstGeom prst="roundRect">
            <a:avLst/>
          </a:prstGeom>
          <a:solidFill>
            <a:srgbClr val="EBEEF9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067E9C-C7B9-4476-9708-CBB3F66FD892}"/>
              </a:ext>
            </a:extLst>
          </p:cNvPr>
          <p:cNvSpPr txBox="1"/>
          <p:nvPr/>
        </p:nvSpPr>
        <p:spPr>
          <a:xfrm>
            <a:off x="4831988" y="1736783"/>
            <a:ext cx="6870861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EV Vehicle/Charging Demand Prediction</a:t>
            </a:r>
          </a:p>
          <a:p>
            <a:pPr algn="ctr"/>
            <a:endParaRPr lang="en-US" sz="2800" b="1">
              <a:solidFill>
                <a:schemeClr val="bg1"/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en-US"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PRESENTED BY</a:t>
            </a:r>
          </a:p>
          <a:p>
            <a:pPr algn="ctr"/>
            <a:endParaRPr lang="en-US" sz="20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Student Name : Suryansh </a:t>
            </a:r>
            <a:r>
              <a:rPr lang="en-US" sz="2000" b="1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Dhama</a:t>
            </a:r>
            <a:endParaRPr lang="en-US" sz="20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20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IN" sz="2000">
                <a:solidFill>
                  <a:schemeClr val="bg1"/>
                </a:solidFill>
              </a:rPr>
              <a:t>AICTE Student ID:</a:t>
            </a:r>
          </a:p>
          <a:p>
            <a:pPr algn="ctr"/>
            <a:r>
              <a:rPr lang="en-IN" sz="2000">
                <a:solidFill>
                  <a:schemeClr val="bg1"/>
                </a:solidFill>
              </a:rPr>
              <a:t>STU67e697b2203411743165362</a:t>
            </a:r>
          </a:p>
          <a:p>
            <a:pPr algn="ctr"/>
            <a:endParaRPr lang="en-IN" sz="2000">
              <a:solidFill>
                <a:schemeClr val="bg1"/>
              </a:solidFill>
            </a:endParaRPr>
          </a:p>
          <a:p>
            <a:pPr algn="ctr"/>
            <a:r>
              <a:rPr lang="en-US" sz="2000">
                <a:solidFill>
                  <a:schemeClr val="bg1"/>
                </a:solidFill>
              </a:rPr>
              <a:t>AICTE Internship ID:</a:t>
            </a:r>
          </a:p>
          <a:p>
            <a:pPr algn="ctr"/>
            <a:r>
              <a:rPr lang="en-US" sz="2000">
                <a:solidFill>
                  <a:schemeClr val="bg1"/>
                </a:solidFill>
              </a:rPr>
              <a:t>INTERNSHIP_1748923002683e727a876ea</a:t>
            </a:r>
            <a:endParaRPr lang="en-US" sz="20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7224A59-2417-428A-A991-E468431BB817}"/>
              </a:ext>
            </a:extLst>
          </p:cNvPr>
          <p:cNvGrpSpPr/>
          <p:nvPr/>
        </p:nvGrpSpPr>
        <p:grpSpPr>
          <a:xfrm>
            <a:off x="6890523" y="742091"/>
            <a:ext cx="2640053" cy="664378"/>
            <a:chOff x="2375536" y="1112060"/>
            <a:chExt cx="3292636" cy="828603"/>
          </a:xfrm>
        </p:grpSpPr>
        <p:pic>
          <p:nvPicPr>
            <p:cNvPr id="7" name="Picture 6" descr="A close up of a logo&#10;&#10;Description automatically generated">
              <a:extLst>
                <a:ext uri="{FF2B5EF4-FFF2-40B4-BE49-F238E27FC236}">
                  <a16:creationId xmlns:a16="http://schemas.microsoft.com/office/drawing/2014/main" id="{BD3530AF-9771-470E-A9BF-F28AA22753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92781" y="1270168"/>
              <a:ext cx="1575391" cy="512386"/>
            </a:xfrm>
            <a:prstGeom prst="rect">
              <a:avLst/>
            </a:prstGeom>
          </p:spPr>
        </p:pic>
        <p:pic>
          <p:nvPicPr>
            <p:cNvPr id="8" name="Picture 7" descr="A yellow and red shell logo&#10;&#10;Description automatically generated">
              <a:extLst>
                <a:ext uri="{FF2B5EF4-FFF2-40B4-BE49-F238E27FC236}">
                  <a16:creationId xmlns:a16="http://schemas.microsoft.com/office/drawing/2014/main" id="{75E6A819-9F3F-4787-A707-A7415C302BF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75536" y="1112060"/>
              <a:ext cx="985475" cy="82860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71276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094E319-C77C-49E2-964C-6E125D716194}"/>
              </a:ext>
            </a:extLst>
          </p:cNvPr>
          <p:cNvSpPr txBox="1"/>
          <p:nvPr/>
        </p:nvSpPr>
        <p:spPr>
          <a:xfrm>
            <a:off x="0" y="1069836"/>
            <a:ext cx="7531456" cy="4980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>
                <a:solidFill>
                  <a:srgbClr val="213163"/>
                </a:solidFill>
              </a:rPr>
              <a:t>Learning Objectives: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b="1">
                <a:solidFill>
                  <a:schemeClr val="tx1"/>
                </a:solidFill>
              </a:rPr>
              <a:t>Explore and analyze real-world EV adoption data from Washington state.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b="1">
                <a:solidFill>
                  <a:schemeClr val="tx1"/>
                </a:solidFill>
              </a:rPr>
              <a:t>Clean and preprocess the dataset for time-series forecasting.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b="1">
                <a:solidFill>
                  <a:schemeClr val="tx1"/>
                </a:solidFill>
              </a:rPr>
              <a:t>Engineer features like EV growth rate, lags, and cumulative counts.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b="1">
                <a:solidFill>
                  <a:schemeClr val="tx1"/>
                </a:solidFill>
              </a:rPr>
              <a:t>Train and apply a machine learning model to forecast EV demand.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b="1">
                <a:solidFill>
                  <a:schemeClr val="tx1"/>
                </a:solidFill>
              </a:rPr>
              <a:t>Visualize trends through interactive graphs and comparative analysis.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b="1">
                <a:solidFill>
                  <a:schemeClr val="tx1"/>
                </a:solidFill>
              </a:rPr>
              <a:t>Build and deploy a user-friendly forecasting tool using </a:t>
            </a:r>
            <a:r>
              <a:rPr lang="en-US" sz="1800" b="1" err="1">
                <a:solidFill>
                  <a:schemeClr val="tx1"/>
                </a:solidFill>
              </a:rPr>
              <a:t>Streamlit</a:t>
            </a:r>
            <a:r>
              <a:rPr lang="en-US" sz="1800" b="1">
                <a:solidFill>
                  <a:schemeClr val="tx1"/>
                </a:solidFill>
              </a:rPr>
              <a:t>.</a:t>
            </a:r>
            <a:endParaRPr lang="en-IN" sz="1800" b="1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1F3497-5370-4874-9908-5AD45214E10B}"/>
              </a:ext>
            </a:extLst>
          </p:cNvPr>
          <p:cNvSpPr txBox="1"/>
          <p:nvPr/>
        </p:nvSpPr>
        <p:spPr>
          <a:xfrm flipH="1">
            <a:off x="-1246908" y="6135329"/>
            <a:ext cx="1446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</a:pPr>
            <a:r>
              <a:rPr lang="en-IN" sz="1200" b="1">
                <a:latin typeface="+mn-lt"/>
              </a:rPr>
              <a:t>Source : </a:t>
            </a:r>
          </a:p>
        </p:txBody>
      </p:sp>
      <p:pic>
        <p:nvPicPr>
          <p:cNvPr id="6" name="Picture 5" descr="A ladder leading to a large yellow circle&#10;&#10;Description automatically generated">
            <a:extLst>
              <a:ext uri="{FF2B5EF4-FFF2-40B4-BE49-F238E27FC236}">
                <a16:creationId xmlns:a16="http://schemas.microsoft.com/office/drawing/2014/main" id="{E2920B14-B344-4926-9729-BC7EBD91FF9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5000"/>
          </a:blip>
          <a:srcRect l="13763" t="6135" r="13650"/>
          <a:stretch/>
        </p:blipFill>
        <p:spPr>
          <a:xfrm>
            <a:off x="7345680" y="1442720"/>
            <a:ext cx="4500880" cy="463296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C264928-EACB-4739-BDDA-6799C99356F3}"/>
              </a:ext>
            </a:extLst>
          </p:cNvPr>
          <p:cNvSpPr txBox="1"/>
          <p:nvPr/>
        </p:nvSpPr>
        <p:spPr>
          <a:xfrm>
            <a:off x="8839200" y="3168609"/>
            <a:ext cx="150368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</a:pPr>
            <a:r>
              <a:rPr lang="en-IN" sz="3500" b="1">
                <a:solidFill>
                  <a:schemeClr val="tx1"/>
                </a:solidFill>
                <a:latin typeface="+mn-lt"/>
              </a:rPr>
              <a:t>GOAL</a:t>
            </a:r>
          </a:p>
        </p:txBody>
      </p:sp>
    </p:spTree>
    <p:extLst>
      <p:ext uri="{BB962C8B-B14F-4D97-AF65-F5344CB8AC3E}">
        <p14:creationId xmlns:p14="http://schemas.microsoft.com/office/powerpoint/2010/main" val="29320524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111980" y="988151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>
                <a:solidFill>
                  <a:srgbClr val="213163"/>
                </a:solidFill>
              </a:rPr>
              <a:t>T</a:t>
            </a:r>
            <a:r>
              <a:rPr lang="en-IN" sz="2000" b="1" err="1">
                <a:solidFill>
                  <a:srgbClr val="213163"/>
                </a:solidFill>
              </a:rPr>
              <a:t>ools</a:t>
            </a:r>
            <a:r>
              <a:rPr lang="en-IN" sz="2000" b="1">
                <a:solidFill>
                  <a:srgbClr val="213163"/>
                </a:solidFill>
              </a:rPr>
              <a:t> and Technology used </a:t>
            </a:r>
          </a:p>
        </p:txBody>
      </p:sp>
      <p:pic>
        <p:nvPicPr>
          <p:cNvPr id="4" name="Picture 3" descr="A diagram of a software">
            <a:extLst>
              <a:ext uri="{FF2B5EF4-FFF2-40B4-BE49-F238E27FC236}">
                <a16:creationId xmlns:a16="http://schemas.microsoft.com/office/drawing/2014/main" id="{9C8A691B-1A7B-F671-16A0-05EB8A7EAB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01551"/>
            <a:ext cx="11888859" cy="5268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5712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69574" y="975260"/>
            <a:ext cx="184235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>
                <a:solidFill>
                  <a:srgbClr val="213163"/>
                </a:solidFill>
              </a:rPr>
              <a:t>Methodology</a:t>
            </a:r>
            <a:r>
              <a:rPr lang="en-US" sz="1800" b="1">
                <a:solidFill>
                  <a:srgbClr val="213163"/>
                </a:solidFill>
              </a:rPr>
              <a:t> </a:t>
            </a:r>
            <a:endParaRPr lang="en-IN" sz="1800">
              <a:solidFill>
                <a:srgbClr val="213163"/>
              </a:solidFill>
            </a:endParaRPr>
          </a:p>
        </p:txBody>
      </p:sp>
      <p:pic>
        <p:nvPicPr>
          <p:cNvPr id="4" name="Picture 3" descr="A diagram of a diagram&#10;&#10;AI-generated content may be incorrect.">
            <a:extLst>
              <a:ext uri="{FF2B5EF4-FFF2-40B4-BE49-F238E27FC236}">
                <a16:creationId xmlns:a16="http://schemas.microsoft.com/office/drawing/2014/main" id="{B5111FCD-1BB0-2D63-F342-1A61D973C0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74" y="1662094"/>
            <a:ext cx="12122426" cy="4563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7900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55103" y="1054412"/>
            <a:ext cx="11823289" cy="48115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>
                <a:solidFill>
                  <a:srgbClr val="213163"/>
                </a:solidFill>
              </a:rPr>
              <a:t>Problem Statement: </a:t>
            </a:r>
          </a:p>
          <a:p>
            <a:endParaRPr lang="en-US" sz="2000" b="1">
              <a:solidFill>
                <a:srgbClr val="213163"/>
              </a:solidFill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b="1">
                <a:solidFill>
                  <a:schemeClr val="tx1"/>
                </a:solidFill>
              </a:rPr>
              <a:t>The Washington State government has EV population data for 270 counties, but lacks predictive insight into future demand.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b="1">
                <a:solidFill>
                  <a:schemeClr val="tx1"/>
                </a:solidFill>
              </a:rPr>
              <a:t>Planning EV charging infrastructure without demand forecasting leads to under- or over-investment.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b="1">
                <a:solidFill>
                  <a:schemeClr val="tx1"/>
                </a:solidFill>
              </a:rPr>
              <a:t>Existing datasets are underutilized due to the absence of AI/ML-based forecasting tools.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b="1">
                <a:solidFill>
                  <a:schemeClr val="tx1"/>
                </a:solidFill>
              </a:rPr>
              <a:t>County-wise EV growth trends are not easily comparable or visualized using manual methods.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b="1">
                <a:solidFill>
                  <a:schemeClr val="tx1"/>
                </a:solidFill>
              </a:rPr>
              <a:t>There is no real-time system that allows interactive analysis or future planning based on historical EV trends.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b="1">
                <a:solidFill>
                  <a:schemeClr val="tx1"/>
                </a:solidFill>
              </a:rPr>
              <a:t>Sustainable infrastructure development needs smart tools to predict where and when EV growth will occur.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b="1"/>
              <a:t>Existing EV data is used only for analysis of the past, not for predicting future trends.</a:t>
            </a:r>
            <a:endParaRPr lang="en-US" sz="1800" b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659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B673EAC-17B7-E225-569C-43427F752E94}"/>
              </a:ext>
            </a:extLst>
          </p:cNvPr>
          <p:cNvSpPr txBox="1"/>
          <p:nvPr/>
        </p:nvSpPr>
        <p:spPr>
          <a:xfrm flipH="1">
            <a:off x="51955" y="957861"/>
            <a:ext cx="12111644" cy="45037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rgbClr val="002060"/>
                </a:solidFill>
              </a:rPr>
              <a:t>Solution</a:t>
            </a:r>
            <a:r>
              <a:rPr lang="en-US" b="1"/>
              <a:t>: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b="1"/>
              <a:t>Developed a forecasting system to predict EV growth for each county in Washington State using historical data.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b="1"/>
              <a:t>Used machine learning regression models such as Random Forest, Decision Tree, and Support Vector Regressor (SVR) to estimate future EV adoption.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b="1"/>
              <a:t>Performed county-wise analysis to understand regional EV penetration and future growth potential.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b="1"/>
              <a:t>Trained the model using historical EV registration data and forecasted EV demand for the next 36 months.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b="1"/>
              <a:t>Engineered features like lag values, growth rate, cumulative totals, and encoded county identifiers to improve prediction accuracy.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b="1"/>
              <a:t>Evaluated model performance using metrics like R² Score, RMSE, and MAE for accurate forecasting.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b="1"/>
              <a:t>Built and deployed an interactive </a:t>
            </a:r>
            <a:r>
              <a:rPr lang="en-US" sz="1800" b="1" err="1"/>
              <a:t>Streamlit</a:t>
            </a:r>
            <a:r>
              <a:rPr lang="en-US" sz="1800" b="1"/>
              <a:t> app to visualize and compare EV forecasts across counties.</a:t>
            </a:r>
            <a:endParaRPr lang="en-IN" sz="1800" b="1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E5E69E0-09B6-E9E3-80A2-E599083F6ED6}"/>
              </a:ext>
            </a:extLst>
          </p:cNvPr>
          <p:cNvSpPr txBox="1"/>
          <p:nvPr/>
        </p:nvSpPr>
        <p:spPr>
          <a:xfrm>
            <a:off x="28401" y="5461658"/>
            <a:ext cx="2352502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>
                <a:hlinkClick r:id="rId2"/>
              </a:rPr>
              <a:t>GitHub Repository</a:t>
            </a:r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FE126A6-75A4-9A8D-85FE-33BA080C360A}"/>
              </a:ext>
            </a:extLst>
          </p:cNvPr>
          <p:cNvSpPr txBox="1"/>
          <p:nvPr/>
        </p:nvSpPr>
        <p:spPr>
          <a:xfrm>
            <a:off x="51955" y="5961058"/>
            <a:ext cx="1808018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hlinkClick r:id="rId3"/>
              </a:rPr>
              <a:t>GitHub Profile</a:t>
            </a:r>
            <a:endParaRPr lang="en-IN" b="1"/>
          </a:p>
        </p:txBody>
      </p:sp>
    </p:spTree>
    <p:extLst>
      <p:ext uri="{BB962C8B-B14F-4D97-AF65-F5344CB8AC3E}">
        <p14:creationId xmlns:p14="http://schemas.microsoft.com/office/powerpoint/2010/main" val="30029688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0" y="788405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>
                <a:solidFill>
                  <a:srgbClr val="213163"/>
                </a:solidFill>
              </a:rPr>
              <a:t>Screenshot of Output:  </a:t>
            </a:r>
            <a:endParaRPr lang="en-IN" sz="2000" b="1">
              <a:solidFill>
                <a:srgbClr val="213163"/>
              </a:solidFill>
            </a:endParaRPr>
          </a:p>
        </p:txBody>
      </p:sp>
      <p:pic>
        <p:nvPicPr>
          <p:cNvPr id="4" name="Picture 3" descr="A white car on a conveyor line&#10;&#10;AI-generated content may be incorrect.">
            <a:extLst>
              <a:ext uri="{FF2B5EF4-FFF2-40B4-BE49-F238E27FC236}">
                <a16:creationId xmlns:a16="http://schemas.microsoft.com/office/drawing/2014/main" id="{985E0B06-6A58-319D-A8C8-DEE13F90A4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7156" y="1188515"/>
            <a:ext cx="8865321" cy="5669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9494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065B24-4220-4A4A-DADA-D4FD8B6697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6A3196-335F-FBF4-AADF-F3804C2A761A}"/>
              </a:ext>
            </a:extLst>
          </p:cNvPr>
          <p:cNvSpPr txBox="1"/>
          <p:nvPr/>
        </p:nvSpPr>
        <p:spPr>
          <a:xfrm>
            <a:off x="-6626" y="784067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>
                <a:solidFill>
                  <a:srgbClr val="213163"/>
                </a:solidFill>
              </a:rPr>
              <a:t>Screenshot of Output:  </a:t>
            </a:r>
            <a:endParaRPr lang="en-IN" sz="2000" b="1">
              <a:solidFill>
                <a:srgbClr val="213163"/>
              </a:solidFill>
            </a:endParaRPr>
          </a:p>
        </p:txBody>
      </p:sp>
      <p:pic>
        <p:nvPicPr>
          <p:cNvPr id="4" name="Picture 3" descr="A screen shot of a graph&#10;&#10;AI-generated content may be incorrect.">
            <a:extLst>
              <a:ext uri="{FF2B5EF4-FFF2-40B4-BE49-F238E27FC236}">
                <a16:creationId xmlns:a16="http://schemas.microsoft.com/office/drawing/2014/main" id="{4E39AF2C-349B-CD55-BA9C-E484873412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368" y="1184177"/>
            <a:ext cx="7686725" cy="5673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513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149087" y="988151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>
                <a:solidFill>
                  <a:srgbClr val="213163"/>
                </a:solidFill>
              </a:rPr>
              <a:t>Conclusion:</a:t>
            </a:r>
            <a:r>
              <a:rPr lang="en-US" sz="1800" b="1">
                <a:solidFill>
                  <a:srgbClr val="213163"/>
                </a:solidFill>
              </a:rPr>
              <a:t>  </a:t>
            </a:r>
            <a:endParaRPr lang="en-IN" sz="1800">
              <a:solidFill>
                <a:srgbClr val="213163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20FBBCC-6E39-AB67-18B2-8B617B00F25D}"/>
              </a:ext>
            </a:extLst>
          </p:cNvPr>
          <p:cNvSpPr txBox="1"/>
          <p:nvPr/>
        </p:nvSpPr>
        <p:spPr>
          <a:xfrm>
            <a:off x="149087" y="1745903"/>
            <a:ext cx="12175917" cy="2595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IN" b="1">
                <a:solidFill>
                  <a:srgbClr val="002060"/>
                </a:solidFill>
              </a:rPr>
              <a:t>Project Summary: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1800" b="1"/>
              <a:t>Identified a real-world challenge in forecasting electric vehicle (EV) demand across ~270 counties in Washington State, which is crucial for sustainable infrastructure planning.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1800" b="1"/>
              <a:t>Processed and analyzed historical EV population data, engineered relevant features like lag values, growth rate, and cumulative counts, and built a machine learning pipeline to generate 36-month forecasts.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1800" b="1"/>
              <a:t>Trained and evaluated multiple regression models (Linear Regression, Decision Tree, Random Forest), selecting the one with best performance metrics like RMSE and R².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1800" b="1"/>
              <a:t>Developed a full-featured interactive dashboard using </a:t>
            </a:r>
            <a:r>
              <a:rPr lang="en-US" sz="1800" b="1" err="1"/>
              <a:t>Streamlit</a:t>
            </a:r>
            <a:r>
              <a:rPr lang="en-US" sz="1800" b="1"/>
              <a:t>, allowing users to select counties and compare forecasted EV growth visually.</a:t>
            </a:r>
            <a:endParaRPr lang="en-IN" sz="1800" b="1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3643D5-2C59-4AF3-96EA-E672CEF5E5F3}"/>
              </a:ext>
            </a:extLst>
          </p:cNvPr>
          <p:cNvSpPr txBox="1"/>
          <p:nvPr/>
        </p:nvSpPr>
        <p:spPr>
          <a:xfrm>
            <a:off x="149087" y="4557876"/>
            <a:ext cx="12133811" cy="1528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IN" b="1">
                <a:solidFill>
                  <a:srgbClr val="002060"/>
                </a:solidFill>
              </a:rPr>
              <a:t>Future Scope: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1800" b="1"/>
              <a:t>Experiment with advanced models like SVR (Support Vector Regression) or </a:t>
            </a:r>
            <a:r>
              <a:rPr lang="en-US" sz="1800" b="1" err="1"/>
              <a:t>XGBoost</a:t>
            </a:r>
            <a:r>
              <a:rPr lang="en-US" sz="1800" b="1"/>
              <a:t> to improve accuracy and handle nonlinear growth patterns more effectively.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1800" b="1"/>
              <a:t>Integrate real-time data streams and map-based visualization for dynamic updates, allowing stakeholders to make real-time planning decisions across regions.</a:t>
            </a:r>
            <a:endParaRPr lang="en-IN" sz="1800" b="1"/>
          </a:p>
        </p:txBody>
      </p:sp>
    </p:spTree>
    <p:extLst>
      <p:ext uri="{BB962C8B-B14F-4D97-AF65-F5344CB8AC3E}">
        <p14:creationId xmlns:p14="http://schemas.microsoft.com/office/powerpoint/2010/main" val="151988358"/>
      </p:ext>
    </p:extLst>
  </p:cSld>
  <p:clrMapOvr>
    <a:masterClrMapping/>
  </p:clrMapOvr>
</p:sld>
</file>

<file path=ppt/theme/theme1.xml><?xml version="1.0" encoding="utf-8"?>
<a:theme xmlns:a="http://schemas.openxmlformats.org/drawingml/2006/main" name="Session 01 Design Thinking &amp; Critical Thinking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ession 01 Design Thinking &amp; Critical Thinking" id="{1DE73F69-F87A-4ED3-81C1-82D2BA622E0C}" vid="{37568650-F724-47C7-905E-9640F801749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Session 01 Design Thinking &amp; Critical Thinking</Template>
  <Application>Microsoft Office PowerPoint</Application>
  <PresentationFormat>Widescreen</PresentationFormat>
  <Slides>9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Session 01 Design Thinking &amp; Critical Thinking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Mahesh Kurhe</dc:creator>
  <cp:lastModifiedBy>SURYANSH DHAMA</cp:lastModifiedBy>
  <cp:revision>1</cp:revision>
  <dcterms:created xsi:type="dcterms:W3CDTF">2024-12-31T09:40:01Z</dcterms:created>
  <dcterms:modified xsi:type="dcterms:W3CDTF">2025-08-01T17:01:22Z</dcterms:modified>
</cp:coreProperties>
</file>